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Headcount Overview</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Headcount Overview</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Headcount Overview</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Headcount Overview</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Headcount Overview</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Current Headcount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Technical HC</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Senior Level HC</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Salary ($)</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Headcount% by Gender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Men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Women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HC by Designation Gender Wise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Technical Men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Full Time women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Level wise Gender Diversity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Full Time Men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Technical Women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map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Headcount% by Gender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keyDriversVisual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Gender and Level wise Salary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Clusters by Hire Year/ Month</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Age wise Average Salary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Avg Salary by Location and SAP Certification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Gender and Level wise Salary</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waterfallChart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Avg Salary/ Bonus by Hire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Avg Salary/ Bonus by Hire Year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 &amp; R by Location (women)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Count of Best hires by Promotion Eligibility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Count of Best hires by Promotion Eligibility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 &amp; R by Location (men)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ada08193-1af0-47bb-ad48-7f7dd0b4d9b6?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b14e486f1f1b4e17" /><Relationship Type="http://schemas.openxmlformats.org/officeDocument/2006/relationships/slideLayout" Target="/ppt/slideLayouts/slideLayout8.xml" Id="R673eb210bc9540ce" /><Relationship Type="http://schemas.openxmlformats.org/officeDocument/2006/relationships/hyperlink" Target="https://app.powerbi.com/groups/me/reports/ada08193-1af0-47bb-ad48-7f7dd0b4d9b6/?pbi_source=PowerPoint" TargetMode="External" Id="RelId0" /><Relationship Type="http://schemas.openxmlformats.org/officeDocument/2006/relationships/image" Target="/ppt/media/image4.png" Id="imgId18339913"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25eb580e28a84fe5" /><Relationship Type="http://schemas.openxmlformats.org/officeDocument/2006/relationships/slideLayout" Target="/ppt/slideLayouts/slideLayout8.xml" Id="Rb2e12b56c4054d1f" /><Relationship Type="http://schemas.openxmlformats.org/officeDocument/2006/relationships/hyperlink" Target="https://app.powerbi.com/groups/me/reports/ada08193-1af0-47bb-ad48-7f7dd0b4d9b6/?pbi_source=PowerPoint" TargetMode="External" Id="RelId1" /><Relationship Type="http://schemas.openxmlformats.org/officeDocument/2006/relationships/image" Target="/ppt/media/image5.png" Id="imgId18339914"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1f2717393a9e4e93" /><Relationship Type="http://schemas.openxmlformats.org/officeDocument/2006/relationships/slideLayout" Target="/ppt/slideLayouts/slideLayout8.xml" Id="R7d3cd545bead4f53" /><Relationship Type="http://schemas.openxmlformats.org/officeDocument/2006/relationships/hyperlink" Target="https://app.powerbi.com/groups/me/reports/ada08193-1af0-47bb-ad48-7f7dd0b4d9b6/?pbi_source=PowerPoint" TargetMode="External" Id="RelId2" /><Relationship Type="http://schemas.openxmlformats.org/officeDocument/2006/relationships/image" Target="/ppt/media/image6.png" Id="imgId18339915"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5330ceaa566c4be5" /><Relationship Type="http://schemas.openxmlformats.org/officeDocument/2006/relationships/slideLayout" Target="/ppt/slideLayouts/slideLayout8.xml" Id="Rbf9f94bced7149bb" /><Relationship Type="http://schemas.openxmlformats.org/officeDocument/2006/relationships/hyperlink" Target="https://app.powerbi.com/groups/me/reports/ada08193-1af0-47bb-ad48-7f7dd0b4d9b6/?pbi_source=PowerPoint" TargetMode="External" Id="RelId3" /><Relationship Type="http://schemas.openxmlformats.org/officeDocument/2006/relationships/image" Target="/ppt/media/image7.png" Id="imgId18339916"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ba01fcd95f0e497a" /><Relationship Type="http://schemas.openxmlformats.org/officeDocument/2006/relationships/slideLayout" Target="/ppt/slideLayouts/slideLayout8.xml" Id="Rdc1e8c58054e4248" /><Relationship Type="http://schemas.openxmlformats.org/officeDocument/2006/relationships/hyperlink" Target="https://app.powerbi.com/groups/me/reports/ada08193-1af0-47bb-ad48-7f7dd0b4d9b6/?pbi_source=PowerPoint" TargetMode="External" Id="RelId4" /><Relationship Type="http://schemas.openxmlformats.org/officeDocument/2006/relationships/image" Target="/ppt/media/image8.png" Id="imgId18339917"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2fdf89c2ec464713" /><Relationship Type="http://schemas.openxmlformats.org/officeDocument/2006/relationships/slideLayout" Target="/ppt/slideLayouts/slideLayout8.xml" Id="R87b777cf15a44643" /><Relationship Type="http://schemas.openxmlformats.org/officeDocument/2006/relationships/hyperlink" Target="https://app.powerbi.com/groups/me/reports/ada08193-1af0-47bb-ad48-7f7dd0b4d9b6/?pbi_source=PowerPoint" TargetMode="External" Id="RelId5" /><Relationship Type="http://schemas.openxmlformats.org/officeDocument/2006/relationships/image" Target="/ppt/media/image9.png" Id="imgId18339918"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Power BI Sample Work</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8/4/2023 8:41:28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7/31/2023 7:43:08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textbox ,textbox ,textbox ,textbox ,textbox ,shape ,shape ,image ,textbox ,image ,shape ,textbox ,image ,shape ,textbox ,image ,actionButton ,Headcount Overview ,Headcount Overview ,Headcount Overview ,Headcount Overview ,shape ,textbox ,image ,Headcount Overview.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18339913"/>
          <a:stretch xmlns:a="http://schemas.openxmlformats.org/drawingml/2006/main">
            <a:fillRect/>
          </a:stretch>
        </p:blipFill>
        <p:spPr>
          <a:xfrm xmlns:a="http://schemas.openxmlformats.org/drawingml/2006/main">
            <a:off x="1619250" y="1000125"/>
            <a:ext cx="8953500" cy="485775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textbox ,image ,textbox ,Current Headcount ,Technical HC ,clusteredBarChart ,donutChart ,textbox ,lineChart ,slicer ,barChart ,textbox ,textbox ,slicer ,textbox ,image ,actionButton ,Senior Level HC ,Total Salary ($) ,tableEx ,card.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18339914"/>
          <a:stretch xmlns:a="http://schemas.openxmlformats.org/drawingml/2006/main">
            <a:fillRect/>
          </a:stretch>
        </p:blipFill>
        <p:spPr>
          <a:xfrm xmlns:a="http://schemas.openxmlformats.org/drawingml/2006/main">
            <a:off x="0" y="342900"/>
            <a:ext cx="12192000" cy="61626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Headcount Overview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textbox ,textbox ,image ,image ,image ,textbox ,slicer ,slicer ,slicer ,image ,image ,image ,image ,image ,actionButton ,Headcount% by Gender ,Men ,Women ,HC by Designation Gender Wise ,Technical Men ,Full Time women ,Level wise Gender Diversity ,Full Time Men ,Technical Women ,map ,Headcount% by Gender ,columnChart.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18339915"/>
          <a:stretch xmlns:a="http://schemas.openxmlformats.org/drawingml/2006/main">
            <a:fillRect/>
          </a:stretch>
        </p:blipFill>
        <p:spPr>
          <a:xfrm xmlns:a="http://schemas.openxmlformats.org/drawingml/2006/main">
            <a:off x="428625" y="0"/>
            <a:ext cx="11315700"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Gender Diversity</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textbox ,image ,actionButton ,keyDriversVisual ,Gender and Level wise Salary ,textbox ,card ,actionButton ,Clusters by Hire Year/ Month ,card ,image ,card ,actionButton ,card ,Age wise Average Salary ,Avg Salary by Location and SAP Certification ,card ,card ,Gender and Level wise Salary.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18339916"/>
          <a:stretch xmlns:a="http://schemas.openxmlformats.org/drawingml/2006/main">
            <a:fillRect/>
          </a:stretch>
        </p:blipFill>
        <p:spPr>
          <a:xfrm xmlns:a="http://schemas.openxmlformats.org/drawingml/2006/main">
            <a:off x="647700" y="0"/>
            <a:ext cx="10877550"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Compensation Overview</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textbox ,textbox ,textbox ,textbox ,textbox ,image ,waterfallChart ,columnChart ,card ,donutChart ,donutChart ,Avg Salary/ Bonus by Hire Year ,card ,card ,Avg Salary/ Bonus by Hire Year ,image ,actionButton.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18339917"/>
          <a:stretch xmlns:a="http://schemas.openxmlformats.org/drawingml/2006/main">
            <a:fillRect/>
          </a:stretch>
        </p:blipFill>
        <p:spPr>
          <a:xfrm xmlns:a="http://schemas.openxmlformats.org/drawingml/2006/main">
            <a:off x="923925" y="0"/>
            <a:ext cx="10334625"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Hire Overview</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textbox ,image ,actionButton ,textbox ,slicer ,textbox ,image ,slicer ,slicer ,textbox ,textbox ,textbox ,textbox ,slicer ,slicer ,lineStackedColumnComboChart ,ribbonChart ,R &amp; R by Location (women) ,clusteredColumnChart ,Count of Best hires by Promotion Eligibility ,donutChart ,Count of Best hires by Promotion Eligibility ,R &amp; R by Location (men).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18339918"/>
          <a:stretch xmlns:a="http://schemas.openxmlformats.org/drawingml/2006/main">
            <a:fillRect/>
          </a:stretch>
        </p:blipFill>
        <p:spPr>
          <a:xfrm xmlns:a="http://schemas.openxmlformats.org/drawingml/2006/main">
            <a:off x="0" y="0"/>
            <a:ext cx="12192000" cy="683895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Awards Overview</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